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" charset="1" panose="00000500000000000000"/>
      <p:regular r:id="rId15"/>
    </p:embeddedFont>
    <p:embeddedFont>
      <p:font typeface="Cooper Hewitt" charset="1" panose="00000000000000000000"/>
      <p:regular r:id="rId16"/>
    </p:embeddedFont>
    <p:embeddedFont>
      <p:font typeface="Bebas Neue Cyrillic" charset="1" panose="02000506000000020004"/>
      <p:regular r:id="rId17"/>
    </p:embeddedFont>
    <p:embeddedFont>
      <p:font typeface="Libre Baskerville Bold" charset="1" panose="02000000000000000000"/>
      <p:regular r:id="rId18"/>
    </p:embeddedFont>
    <p:embeddedFont>
      <p:font typeface="Inter Bold" charset="1" panose="020B0802030000000004"/>
      <p:regular r:id="rId19"/>
    </p:embeddedFont>
    <p:embeddedFont>
      <p:font typeface="Inter" charset="1" panose="020B050203000000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310819" y="0"/>
            <a:ext cx="2977181" cy="2977181"/>
            <a:chOff x="0" y="0"/>
            <a:chExt cx="3969575" cy="39695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5400000">
            <a:off x="536399" y="1655882"/>
            <a:ext cx="1321300" cy="13213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703926" y="7490954"/>
            <a:ext cx="1488591" cy="14885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1857699" y="334582"/>
            <a:ext cx="1321300" cy="13213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16799409" y="8798409"/>
            <a:ext cx="1488591" cy="148859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4215335" y="7490954"/>
            <a:ext cx="1488591" cy="148859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13043713" y="138909"/>
            <a:ext cx="5244287" cy="2699364"/>
            <a:chOff x="0" y="0"/>
            <a:chExt cx="6992382" cy="359915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252094" y="2724298"/>
              <a:ext cx="1211935" cy="681713"/>
            </a:xfrm>
            <a:custGeom>
              <a:avLst/>
              <a:gdLst/>
              <a:ahLst/>
              <a:cxnLst/>
              <a:rect r="r" b="b" t="t" l="l"/>
              <a:pathLst>
                <a:path h="681713" w="1211935">
                  <a:moveTo>
                    <a:pt x="0" y="0"/>
                  </a:moveTo>
                  <a:lnTo>
                    <a:pt x="1211934" y="0"/>
                  </a:lnTo>
                  <a:lnTo>
                    <a:pt x="1211934" y="681713"/>
                  </a:lnTo>
                  <a:lnTo>
                    <a:pt x="0" y="681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2083100" y="2454957"/>
              <a:ext cx="3168994" cy="11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3"/>
                </a:lnSpc>
                <a:spcBef>
                  <a:spcPct val="0"/>
                </a:spcBef>
              </a:pPr>
              <a:r>
                <a:rPr lang="en-US" sz="2445">
                  <a:solidFill>
                    <a:srgbClr val="676E7B"/>
                  </a:solidFill>
                  <a:latin typeface="Poppins"/>
                  <a:ea typeface="Poppins"/>
                  <a:cs typeface="Poppins"/>
                  <a:sym typeface="Poppins"/>
                </a:rPr>
                <a:t>Powered by Microsoft Azure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-171450"/>
              <a:ext cx="6992382" cy="2702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35"/>
                </a:lnSpc>
              </a:pPr>
              <a:r>
                <a:rPr lang="en-US" sz="3739">
                  <a:solidFill>
                    <a:srgbClr val="000000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Puentes Accesibles: Recomendaciones IA para una Web Inclusiva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216248" y="9416341"/>
            <a:ext cx="2750654" cy="642965"/>
          </a:xfrm>
          <a:custGeom>
            <a:avLst/>
            <a:gdLst/>
            <a:ahLst/>
            <a:cxnLst/>
            <a:rect r="r" b="b" t="t" l="l"/>
            <a:pathLst>
              <a:path h="642965" w="2750654">
                <a:moveTo>
                  <a:pt x="0" y="0"/>
                </a:moveTo>
                <a:lnTo>
                  <a:pt x="2750653" y="0"/>
                </a:lnTo>
                <a:lnTo>
                  <a:pt x="2750653" y="642965"/>
                </a:lnTo>
                <a:lnTo>
                  <a:pt x="0" y="642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4391030" y="9416341"/>
            <a:ext cx="4096263" cy="644280"/>
          </a:xfrm>
          <a:custGeom>
            <a:avLst/>
            <a:gdLst/>
            <a:ahLst/>
            <a:cxnLst/>
            <a:rect r="r" b="b" t="t" l="l"/>
            <a:pathLst>
              <a:path h="644280" w="4096263">
                <a:moveTo>
                  <a:pt x="0" y="0"/>
                </a:moveTo>
                <a:lnTo>
                  <a:pt x="4096263" y="0"/>
                </a:lnTo>
                <a:lnTo>
                  <a:pt x="4096263" y="644279"/>
                </a:lnTo>
                <a:lnTo>
                  <a:pt x="0" y="644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028700" y="2635559"/>
            <a:ext cx="11071471" cy="4609958"/>
            <a:chOff x="0" y="0"/>
            <a:chExt cx="14761962" cy="6146610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361950"/>
              <a:ext cx="14761962" cy="4122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77"/>
                </a:lnSpc>
                <a:spcBef>
                  <a:spcPct val="0"/>
                </a:spcBef>
              </a:pPr>
              <a:r>
                <a:rPr lang="en-US" sz="18626">
                  <a:solidFill>
                    <a:srgbClr val="676E7B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Puentes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2024152"/>
              <a:ext cx="14761962" cy="4122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77"/>
                </a:lnSpc>
                <a:spcBef>
                  <a:spcPct val="0"/>
                </a:spcBef>
              </a:pPr>
              <a:r>
                <a:rPr lang="en-US" sz="18626">
                  <a:solidFill>
                    <a:srgbClr val="0CC2E6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accesibles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33360" y="2911129"/>
            <a:ext cx="9632111" cy="4806885"/>
            <a:chOff x="0" y="0"/>
            <a:chExt cx="2536852" cy="1266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52" cy="1266011"/>
            </a:xfrm>
            <a:custGeom>
              <a:avLst/>
              <a:gdLst/>
              <a:ahLst/>
              <a:cxnLst/>
              <a:rect r="r" b="b" t="t" l="l"/>
              <a:pathLst>
                <a:path h="1266011" w="2536852">
                  <a:moveTo>
                    <a:pt x="24113" y="0"/>
                  </a:moveTo>
                  <a:lnTo>
                    <a:pt x="2512739" y="0"/>
                  </a:lnTo>
                  <a:cubicBezTo>
                    <a:pt x="2519134" y="0"/>
                    <a:pt x="2525268" y="2540"/>
                    <a:pt x="2529790" y="7062"/>
                  </a:cubicBezTo>
                  <a:cubicBezTo>
                    <a:pt x="2534312" y="11585"/>
                    <a:pt x="2536852" y="17718"/>
                    <a:pt x="2536852" y="24113"/>
                  </a:cubicBezTo>
                  <a:lnTo>
                    <a:pt x="2536852" y="1241898"/>
                  </a:lnTo>
                  <a:cubicBezTo>
                    <a:pt x="2536852" y="1248293"/>
                    <a:pt x="2534312" y="1254426"/>
                    <a:pt x="2529790" y="1258948"/>
                  </a:cubicBezTo>
                  <a:cubicBezTo>
                    <a:pt x="2525268" y="1263470"/>
                    <a:pt x="2519134" y="1266011"/>
                    <a:pt x="2512739" y="1266011"/>
                  </a:cubicBezTo>
                  <a:lnTo>
                    <a:pt x="24113" y="1266011"/>
                  </a:lnTo>
                  <a:cubicBezTo>
                    <a:pt x="10796" y="1266011"/>
                    <a:pt x="0" y="1255215"/>
                    <a:pt x="0" y="1241898"/>
                  </a:cubicBezTo>
                  <a:lnTo>
                    <a:pt x="0" y="24113"/>
                  </a:lnTo>
                  <a:cubicBezTo>
                    <a:pt x="0" y="17718"/>
                    <a:pt x="2540" y="11585"/>
                    <a:pt x="7062" y="7062"/>
                  </a:cubicBezTo>
                  <a:cubicBezTo>
                    <a:pt x="11585" y="2540"/>
                    <a:pt x="17718" y="0"/>
                    <a:pt x="2411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536852" cy="1246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7033360" y="2911129"/>
            <a:ext cx="1196036" cy="1196036"/>
            <a:chOff x="0" y="0"/>
            <a:chExt cx="1594714" cy="1594714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797357" cy="797357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5400000">
            <a:off x="15164469" y="8429301"/>
            <a:ext cx="928850" cy="92885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7428515" y="3950392"/>
            <a:ext cx="4166703" cy="3189422"/>
          </a:xfrm>
          <a:custGeom>
            <a:avLst/>
            <a:gdLst/>
            <a:ahLst/>
            <a:cxnLst/>
            <a:rect r="r" b="b" t="t" l="l"/>
            <a:pathLst>
              <a:path h="3189422" w="4166703">
                <a:moveTo>
                  <a:pt x="0" y="0"/>
                </a:moveTo>
                <a:lnTo>
                  <a:pt x="4166703" y="0"/>
                </a:lnTo>
                <a:lnTo>
                  <a:pt x="4166703" y="3189421"/>
                </a:lnTo>
                <a:lnTo>
                  <a:pt x="0" y="318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265828" y="3753217"/>
            <a:ext cx="3583772" cy="3583772"/>
          </a:xfrm>
          <a:custGeom>
            <a:avLst/>
            <a:gdLst/>
            <a:ahLst/>
            <a:cxnLst/>
            <a:rect r="r" b="b" t="t" l="l"/>
            <a:pathLst>
              <a:path h="3583772" w="3583772">
                <a:moveTo>
                  <a:pt x="0" y="0"/>
                </a:moveTo>
                <a:lnTo>
                  <a:pt x="3583772" y="0"/>
                </a:lnTo>
                <a:lnTo>
                  <a:pt x="3583772" y="3583771"/>
                </a:lnTo>
                <a:lnTo>
                  <a:pt x="0" y="358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133475" y="2362868"/>
            <a:ext cx="5345914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Desafíos para los gobiernos y empresas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33475" y="4580859"/>
            <a:ext cx="3680722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15% de la población mundial tiene algún tipo de discapacidad, lo que corresponde a aproximadamente mil millones de personas.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33475" y="5982938"/>
            <a:ext cx="4285906" cy="282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No contar con un sitio web accesible genera frustración y ansiedad en los usuarios, pierde oportunidades de negocio al excluir a un segmento significativo de la población, daña la reputación de la marca y puede resultar en demandas legales debido al incumplimiento de leyes de accesibilidad.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33475" y="2063783"/>
            <a:ext cx="4530732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The Problem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053637" y="9624850"/>
            <a:ext cx="7656076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Fuente: </a:t>
            </a:r>
            <a:r>
              <a:rPr lang="en-US" b="true" sz="1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Accesibilidad Web: Democratizar el internet - Desafío Latam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1995695" y="3389980"/>
            <a:ext cx="4124039" cy="4124039"/>
          </a:xfrm>
          <a:custGeom>
            <a:avLst/>
            <a:gdLst/>
            <a:ahLst/>
            <a:cxnLst/>
            <a:rect r="r" b="b" t="t" l="l"/>
            <a:pathLst>
              <a:path h="4124039" w="4124039">
                <a:moveTo>
                  <a:pt x="0" y="0"/>
                </a:moveTo>
                <a:lnTo>
                  <a:pt x="4124039" y="0"/>
                </a:lnTo>
                <a:lnTo>
                  <a:pt x="4124039" y="4124039"/>
                </a:lnTo>
                <a:lnTo>
                  <a:pt x="0" y="4124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1448" y="-464987"/>
            <a:ext cx="3522171" cy="3522171"/>
            <a:chOff x="0" y="0"/>
            <a:chExt cx="4696228" cy="4696228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753682" y="1658810"/>
            <a:ext cx="12781643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The Solution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0" y="1857497"/>
            <a:ext cx="3522171" cy="3522171"/>
            <a:chOff x="0" y="0"/>
            <a:chExt cx="4696228" cy="4696228"/>
          </a:xfrm>
        </p:grpSpPr>
        <p:grpSp>
          <p:nvGrpSpPr>
            <p:cNvPr name="Group 37" id="37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49" id="49"/>
          <p:cNvGrpSpPr/>
          <p:nvPr/>
        </p:nvGrpSpPr>
        <p:grpSpPr>
          <a:xfrm rot="0">
            <a:off x="15321560" y="8016096"/>
            <a:ext cx="3522171" cy="3522171"/>
            <a:chOff x="0" y="0"/>
            <a:chExt cx="4696228" cy="4696228"/>
          </a:xfrm>
        </p:grpSpPr>
        <p:grpSp>
          <p:nvGrpSpPr>
            <p:cNvPr name="Group 50" id="50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62" id="62"/>
          <p:cNvGrpSpPr/>
          <p:nvPr/>
        </p:nvGrpSpPr>
        <p:grpSpPr>
          <a:xfrm rot="5400000">
            <a:off x="4939661" y="9112943"/>
            <a:ext cx="1174057" cy="1174057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2366115" y="2212057"/>
            <a:ext cx="1355677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Puentes Accesibles: Recomendaciones IA para una Web Inclusiva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58938" y="4696524"/>
            <a:ext cx="3680722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Recomendaciones claras y prácticas generadas por IA para mejorar la accesibilidad.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984749" y="4696524"/>
            <a:ext cx="3680722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Escaneo automático para identificar barreras de accesibilidad.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grpSp>
        <p:nvGrpSpPr>
          <p:cNvPr name="Group 68" id="68"/>
          <p:cNvGrpSpPr/>
          <p:nvPr/>
        </p:nvGrpSpPr>
        <p:grpSpPr>
          <a:xfrm rot="0">
            <a:off x="5693251" y="4520020"/>
            <a:ext cx="6902504" cy="3691485"/>
            <a:chOff x="0" y="0"/>
            <a:chExt cx="9203338" cy="4921980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-295275"/>
              <a:ext cx="9203338" cy="3306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81"/>
                </a:lnSpc>
                <a:spcBef>
                  <a:spcPct val="0"/>
                </a:spcBef>
              </a:pPr>
              <a:r>
                <a:rPr lang="en-US" sz="14915">
                  <a:solidFill>
                    <a:srgbClr val="676E7B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Puentes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0" y="1615428"/>
              <a:ext cx="9203338" cy="3306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81"/>
                </a:lnSpc>
                <a:spcBef>
                  <a:spcPct val="0"/>
                </a:spcBef>
              </a:pPr>
              <a:r>
                <a:rPr lang="en-US" sz="14915">
                  <a:solidFill>
                    <a:srgbClr val="0CC2E6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accesibles</a:t>
              </a: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12984749" y="6991075"/>
            <a:ext cx="3680722" cy="156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Informes detallados con recomendaciones claras y accionables.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72" id="72"/>
          <p:cNvSpPr txBox="true"/>
          <p:nvPr/>
        </p:nvSpPr>
        <p:spPr>
          <a:xfrm rot="0">
            <a:off x="12984749" y="5846171"/>
            <a:ext cx="3680722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Detección inteligente de problemas conforme a las WCAG.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73" id="73"/>
          <p:cNvSpPr txBox="true"/>
          <p:nvPr/>
        </p:nvSpPr>
        <p:spPr>
          <a:xfrm rot="0">
            <a:off x="1258938" y="6676750"/>
            <a:ext cx="3680722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Empoderando a los dueños de sitios web con soluciones de accesibilidad impulsadas por 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28725" y="5716326"/>
            <a:ext cx="15963900" cy="0"/>
          </a:xfrm>
          <a:prstGeom prst="line">
            <a:avLst/>
          </a:prstGeom>
          <a:ln cap="flat" w="19050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6760612" y="5582976"/>
            <a:ext cx="266700" cy="2667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98712" y="5621076"/>
            <a:ext cx="190500" cy="1905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92500" y="5582976"/>
            <a:ext cx="266700" cy="2667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30600" y="5621076"/>
            <a:ext cx="190500" cy="1905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5375" y="5582976"/>
            <a:ext cx="266700" cy="2667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33475" y="5621076"/>
            <a:ext cx="190500" cy="1905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625176" y="557337"/>
            <a:ext cx="12781643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Objectives</a:t>
            </a:r>
          </a:p>
        </p:txBody>
      </p:sp>
      <p:grpSp>
        <p:nvGrpSpPr>
          <p:cNvPr name="Group 22" id="2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5400000">
            <a:off x="15736621" y="860230"/>
            <a:ext cx="1857699" cy="1857699"/>
            <a:chOff x="0" y="0"/>
            <a:chExt cx="2476932" cy="247693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0">
            <a:off x="0" y="1216128"/>
            <a:ext cx="3522171" cy="3522171"/>
            <a:chOff x="0" y="0"/>
            <a:chExt cx="4696228" cy="4696228"/>
          </a:xfrm>
        </p:grpSpPr>
        <p:grpSp>
          <p:nvGrpSpPr>
            <p:cNvPr name="Group 43" id="43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55" id="55"/>
          <p:cNvGrpSpPr/>
          <p:nvPr/>
        </p:nvGrpSpPr>
        <p:grpSpPr>
          <a:xfrm rot="0">
            <a:off x="15967558" y="7823891"/>
            <a:ext cx="3522171" cy="3522171"/>
            <a:chOff x="0" y="0"/>
            <a:chExt cx="4696228" cy="4696228"/>
          </a:xfrm>
        </p:grpSpPr>
        <p:grpSp>
          <p:nvGrpSpPr>
            <p:cNvPr name="Group 56" id="56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68" id="68"/>
          <p:cNvGrpSpPr/>
          <p:nvPr/>
        </p:nvGrpSpPr>
        <p:grpSpPr>
          <a:xfrm rot="5400000">
            <a:off x="4489530" y="-390016"/>
            <a:ext cx="1174057" cy="1174057"/>
            <a:chOff x="0" y="0"/>
            <a:chExt cx="812800" cy="8128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5400000">
            <a:off x="7841941" y="3818416"/>
            <a:ext cx="1174057" cy="1174057"/>
            <a:chOff x="0" y="0"/>
            <a:chExt cx="812800" cy="8128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5400000">
            <a:off x="14947793" y="3756388"/>
            <a:ext cx="1174057" cy="1174057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5400000">
            <a:off x="3522171" y="3929781"/>
            <a:ext cx="1174057" cy="1174057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80" id="80"/>
          <p:cNvSpPr/>
          <p:nvPr/>
        </p:nvSpPr>
        <p:spPr>
          <a:xfrm flipH="false" flipV="false" rot="0">
            <a:off x="1868930" y="2057314"/>
            <a:ext cx="3306481" cy="3306481"/>
          </a:xfrm>
          <a:custGeom>
            <a:avLst/>
            <a:gdLst/>
            <a:ahLst/>
            <a:cxnLst/>
            <a:rect r="r" b="b" t="t" l="l"/>
            <a:pathLst>
              <a:path h="3306481" w="3306481">
                <a:moveTo>
                  <a:pt x="0" y="0"/>
                </a:moveTo>
                <a:lnTo>
                  <a:pt x="3306482" y="0"/>
                </a:lnTo>
                <a:lnTo>
                  <a:pt x="3306482" y="3306481"/>
                </a:lnTo>
                <a:lnTo>
                  <a:pt x="0" y="3306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13086441" y="2103147"/>
            <a:ext cx="3306481" cy="3306481"/>
          </a:xfrm>
          <a:custGeom>
            <a:avLst/>
            <a:gdLst/>
            <a:ahLst/>
            <a:cxnLst/>
            <a:rect r="r" b="b" t="t" l="l"/>
            <a:pathLst>
              <a:path h="3306481" w="3306481">
                <a:moveTo>
                  <a:pt x="0" y="0"/>
                </a:moveTo>
                <a:lnTo>
                  <a:pt x="3306482" y="0"/>
                </a:lnTo>
                <a:lnTo>
                  <a:pt x="3306482" y="3306482"/>
                </a:lnTo>
                <a:lnTo>
                  <a:pt x="0" y="3306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7320231" y="2070100"/>
            <a:ext cx="3391534" cy="3391534"/>
          </a:xfrm>
          <a:custGeom>
            <a:avLst/>
            <a:gdLst/>
            <a:ahLst/>
            <a:cxnLst/>
            <a:rect r="r" b="b" t="t" l="l"/>
            <a:pathLst>
              <a:path h="3391534" w="3391534">
                <a:moveTo>
                  <a:pt x="0" y="0"/>
                </a:moveTo>
                <a:lnTo>
                  <a:pt x="3391534" y="0"/>
                </a:lnTo>
                <a:lnTo>
                  <a:pt x="3391534" y="3391534"/>
                </a:lnTo>
                <a:lnTo>
                  <a:pt x="0" y="3391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3" id="83"/>
          <p:cNvSpPr txBox="true"/>
          <p:nvPr/>
        </p:nvSpPr>
        <p:spPr>
          <a:xfrm rot="0">
            <a:off x="1095375" y="5095875"/>
            <a:ext cx="831839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095375" y="6574212"/>
            <a:ext cx="4900125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Facilitar el cumplimiento de las normativas de accesibilidad mediante un proceso automatizado y fácil de implementar.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095375" y="6056053"/>
            <a:ext cx="489436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Cumplimiento de Normativas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6744984" y="6574212"/>
            <a:ext cx="4900125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676E7B"/>
                </a:solidFill>
                <a:latin typeface="Inter"/>
                <a:ea typeface="Inter"/>
                <a:cs typeface="Inter"/>
                <a:sym typeface="Inter"/>
              </a:rPr>
              <a:t>Mejorar la experiencia digital para personas con discapacidades, asegurando que todos los usuarios puedan acceder al contenido de manera efectiva.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6760612" y="6056053"/>
            <a:ext cx="489436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Puente  de Accesibilidad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2292500" y="6574212"/>
            <a:ext cx="4900125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Promover la inclusión tecnológica, ayudando a los dueños de sitios web a crear entornos digitales más inclusivos y accesibles para todos.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292500" y="6056053"/>
            <a:ext cx="489436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Promoción de la Inclusión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6693937" y="5095875"/>
            <a:ext cx="831839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2292500" y="5095875"/>
            <a:ext cx="831839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5600798" y="856422"/>
            <a:ext cx="683039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Objetivos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20945" y="1860436"/>
            <a:ext cx="1364611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Gobiernos locales y estatales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3179" y="1561351"/>
            <a:ext cx="12781643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Use Case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614196" y="3348691"/>
            <a:ext cx="11436795" cy="4935994"/>
            <a:chOff x="0" y="0"/>
            <a:chExt cx="3012160" cy="13000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160" cy="1300015"/>
            </a:xfrm>
            <a:custGeom>
              <a:avLst/>
              <a:gdLst/>
              <a:ahLst/>
              <a:cxnLst/>
              <a:rect r="r" b="b" t="t" l="l"/>
              <a:pathLst>
                <a:path h="1300015" w="3012160">
                  <a:moveTo>
                    <a:pt x="23016" y="0"/>
                  </a:moveTo>
                  <a:lnTo>
                    <a:pt x="2989144" y="0"/>
                  </a:lnTo>
                  <a:cubicBezTo>
                    <a:pt x="2995249" y="0"/>
                    <a:pt x="3001103" y="2425"/>
                    <a:pt x="3005419" y="6741"/>
                  </a:cubicBezTo>
                  <a:cubicBezTo>
                    <a:pt x="3009735" y="11057"/>
                    <a:pt x="3012160" y="16912"/>
                    <a:pt x="3012160" y="23016"/>
                  </a:cubicBezTo>
                  <a:lnTo>
                    <a:pt x="3012160" y="1276999"/>
                  </a:lnTo>
                  <a:cubicBezTo>
                    <a:pt x="3012160" y="1283103"/>
                    <a:pt x="3009735" y="1288957"/>
                    <a:pt x="3005419" y="1293274"/>
                  </a:cubicBezTo>
                  <a:cubicBezTo>
                    <a:pt x="3001103" y="1297590"/>
                    <a:pt x="2995249" y="1300015"/>
                    <a:pt x="2989144" y="1300015"/>
                  </a:cubicBezTo>
                  <a:lnTo>
                    <a:pt x="23016" y="1300015"/>
                  </a:lnTo>
                  <a:cubicBezTo>
                    <a:pt x="16912" y="1300015"/>
                    <a:pt x="11057" y="1297590"/>
                    <a:pt x="6741" y="1293274"/>
                  </a:cubicBezTo>
                  <a:cubicBezTo>
                    <a:pt x="2425" y="1288957"/>
                    <a:pt x="0" y="1283103"/>
                    <a:pt x="0" y="1276999"/>
                  </a:cubicBezTo>
                  <a:lnTo>
                    <a:pt x="0" y="23016"/>
                  </a:lnTo>
                  <a:cubicBezTo>
                    <a:pt x="0" y="16912"/>
                    <a:pt x="2425" y="11057"/>
                    <a:pt x="6741" y="6741"/>
                  </a:cubicBezTo>
                  <a:cubicBezTo>
                    <a:pt x="11057" y="2425"/>
                    <a:pt x="16912" y="0"/>
                    <a:pt x="23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3012160" cy="1280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73371" y="3413246"/>
            <a:ext cx="11318446" cy="4806885"/>
            <a:chOff x="0" y="0"/>
            <a:chExt cx="2980990" cy="12660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80990" cy="1266011"/>
            </a:xfrm>
            <a:custGeom>
              <a:avLst/>
              <a:gdLst/>
              <a:ahLst/>
              <a:cxnLst/>
              <a:rect r="r" b="b" t="t" l="l"/>
              <a:pathLst>
                <a:path h="1266011" w="2980990">
                  <a:moveTo>
                    <a:pt x="20520" y="0"/>
                  </a:moveTo>
                  <a:lnTo>
                    <a:pt x="2960469" y="0"/>
                  </a:lnTo>
                  <a:cubicBezTo>
                    <a:pt x="2971803" y="0"/>
                    <a:pt x="2980990" y="9187"/>
                    <a:pt x="2980990" y="20520"/>
                  </a:cubicBezTo>
                  <a:lnTo>
                    <a:pt x="2980990" y="1245491"/>
                  </a:lnTo>
                  <a:cubicBezTo>
                    <a:pt x="2980990" y="1250933"/>
                    <a:pt x="2978828" y="1256152"/>
                    <a:pt x="2974979" y="1260001"/>
                  </a:cubicBezTo>
                  <a:cubicBezTo>
                    <a:pt x="2971131" y="1263849"/>
                    <a:pt x="2965912" y="1266011"/>
                    <a:pt x="2960469" y="1266011"/>
                  </a:cubicBezTo>
                  <a:lnTo>
                    <a:pt x="20520" y="1266011"/>
                  </a:lnTo>
                  <a:cubicBezTo>
                    <a:pt x="15078" y="1266011"/>
                    <a:pt x="9859" y="1263849"/>
                    <a:pt x="6010" y="1260001"/>
                  </a:cubicBezTo>
                  <a:cubicBezTo>
                    <a:pt x="2162" y="1256152"/>
                    <a:pt x="0" y="1250933"/>
                    <a:pt x="0" y="1245491"/>
                  </a:cubicBezTo>
                  <a:lnTo>
                    <a:pt x="0" y="20520"/>
                  </a:lnTo>
                  <a:cubicBezTo>
                    <a:pt x="0" y="15078"/>
                    <a:pt x="2162" y="9859"/>
                    <a:pt x="6010" y="6010"/>
                  </a:cubicBezTo>
                  <a:cubicBezTo>
                    <a:pt x="9859" y="2162"/>
                    <a:pt x="15078" y="0"/>
                    <a:pt x="20520" y="0"/>
                  </a:cubicBezTo>
                  <a:close/>
                </a:path>
              </a:pathLst>
            </a:custGeom>
            <a:solidFill>
              <a:srgbClr val="EEEEEF"/>
            </a:solidFill>
            <a:ln w="19050" cap="rnd">
              <a:solidFill>
                <a:srgbClr val="A6A6A6"/>
              </a:solidFill>
              <a:prstDash val="sysDot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2980990" cy="1246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4023610" y="2930571"/>
          <a:ext cx="10672165" cy="5354114"/>
        </p:xfrm>
        <a:graphic>
          <a:graphicData uri="http://schemas.openxmlformats.org/drawingml/2006/table">
            <a:tbl>
              <a:tblPr/>
              <a:tblGrid>
                <a:gridCol w="4015481"/>
                <a:gridCol w="2860257"/>
                <a:gridCol w="3796427"/>
              </a:tblGrid>
              <a:tr h="27045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Auditoria Automatizada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b="true" sz="1599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Identificación de barreras en sitios web y documentos.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 b="true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Cumplimiento Normativo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  <a:p>
                      <a:pPr algn="l" marL="345443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b="true" sz="1600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Con las regulaciones emitidas por el Departamento de Justicia (DOJ), de los Estados Unidos de América.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95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spc="42" b="true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Soluciones Escalables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b="true" sz="1599" spc="31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Adaptación de grandes volúmenes de contenido de manera rápida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Reputación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b="true" sz="1599" spc="31">
                          <a:solidFill>
                            <a:srgbClr val="676E7B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Mejora la percepción pública al priorizar la inclusión.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1" id="11"/>
          <p:cNvSpPr/>
          <p:nvPr/>
        </p:nvSpPr>
        <p:spPr>
          <a:xfrm>
            <a:off x="4023610" y="5794996"/>
            <a:ext cx="10672165" cy="0"/>
          </a:xfrm>
          <a:prstGeom prst="line">
            <a:avLst/>
          </a:prstGeom>
          <a:ln cap="flat" w="1905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9359692" y="3747121"/>
            <a:ext cx="0" cy="4095750"/>
          </a:xfrm>
          <a:prstGeom prst="line">
            <a:avLst/>
          </a:prstGeom>
          <a:ln cap="flat" w="1905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-5400000">
            <a:off x="-703272" y="4284557"/>
            <a:ext cx="4219630" cy="2813087"/>
            <a:chOff x="0" y="0"/>
            <a:chExt cx="5626174" cy="3750782"/>
          </a:xfrm>
        </p:grpSpPr>
        <p:grpSp>
          <p:nvGrpSpPr>
            <p:cNvPr name="Group 24" id="24"/>
            <p:cNvGrpSpPr/>
            <p:nvPr/>
          </p:nvGrpSpPr>
          <p:grpSpPr>
            <a:xfrm rot="5400000">
              <a:off x="3750782" y="0"/>
              <a:ext cx="1875391" cy="187539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5400000">
              <a:off x="1875391" y="1875391"/>
              <a:ext cx="1875391" cy="187539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5400000">
              <a:off x="0" y="0"/>
              <a:ext cx="1875391" cy="187539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5967558" y="8016888"/>
            <a:ext cx="3522171" cy="3522171"/>
            <a:chOff x="0" y="0"/>
            <a:chExt cx="4696228" cy="4696228"/>
          </a:xfrm>
        </p:grpSpPr>
        <p:grpSp>
          <p:nvGrpSpPr>
            <p:cNvPr name="Group 34" id="34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15967055" y="0"/>
            <a:ext cx="3522171" cy="3522171"/>
            <a:chOff x="0" y="0"/>
            <a:chExt cx="4696228" cy="4696228"/>
          </a:xfrm>
        </p:grpSpPr>
        <p:grpSp>
          <p:nvGrpSpPr>
            <p:cNvPr name="Group 47" id="47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1448" y="-464987"/>
            <a:ext cx="3522171" cy="3522171"/>
            <a:chOff x="0" y="0"/>
            <a:chExt cx="4696228" cy="4696228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5921653" y="3364419"/>
            <a:ext cx="6441239" cy="6441239"/>
          </a:xfrm>
          <a:custGeom>
            <a:avLst/>
            <a:gdLst/>
            <a:ahLst/>
            <a:cxnLst/>
            <a:rect r="r" b="b" t="t" l="l"/>
            <a:pathLst>
              <a:path h="6441239" w="6441239">
                <a:moveTo>
                  <a:pt x="0" y="0"/>
                </a:moveTo>
                <a:lnTo>
                  <a:pt x="6441239" y="0"/>
                </a:lnTo>
                <a:lnTo>
                  <a:pt x="6441239" y="6441240"/>
                </a:lnTo>
                <a:lnTo>
                  <a:pt x="0" y="6441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53682" y="1658810"/>
            <a:ext cx="12781643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Costs</a:t>
            </a:r>
          </a:p>
        </p:txBody>
      </p:sp>
      <p:grpSp>
        <p:nvGrpSpPr>
          <p:cNvPr name="Group 17" id="17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0" y="1857497"/>
            <a:ext cx="3522171" cy="3522171"/>
            <a:chOff x="0" y="0"/>
            <a:chExt cx="4696228" cy="4696228"/>
          </a:xfrm>
        </p:grpSpPr>
        <p:grpSp>
          <p:nvGrpSpPr>
            <p:cNvPr name="Group 38" id="38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5967558" y="7959863"/>
            <a:ext cx="3522171" cy="3522171"/>
            <a:chOff x="0" y="0"/>
            <a:chExt cx="4696228" cy="4696228"/>
          </a:xfrm>
        </p:grpSpPr>
        <p:grpSp>
          <p:nvGrpSpPr>
            <p:cNvPr name="Group 51" id="51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63" id="63"/>
          <p:cNvGrpSpPr/>
          <p:nvPr/>
        </p:nvGrpSpPr>
        <p:grpSpPr>
          <a:xfrm rot="5400000">
            <a:off x="4939661" y="9112943"/>
            <a:ext cx="1174057" cy="1174057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3702523" y="1957894"/>
            <a:ext cx="10883962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Optimización de costos en la nube</a:t>
            </a:r>
          </a:p>
        </p:txBody>
      </p:sp>
      <p:sp>
        <p:nvSpPr>
          <p:cNvPr name="Freeform 67" id="67"/>
          <p:cNvSpPr/>
          <p:nvPr/>
        </p:nvSpPr>
        <p:spPr>
          <a:xfrm flipH="false" flipV="false" rot="0">
            <a:off x="10626591" y="2849839"/>
            <a:ext cx="1342112" cy="1342112"/>
          </a:xfrm>
          <a:custGeom>
            <a:avLst/>
            <a:gdLst/>
            <a:ahLst/>
            <a:cxnLst/>
            <a:rect r="r" b="b" t="t" l="l"/>
            <a:pathLst>
              <a:path h="1342112" w="1342112">
                <a:moveTo>
                  <a:pt x="0" y="0"/>
                </a:moveTo>
                <a:lnTo>
                  <a:pt x="1342112" y="0"/>
                </a:lnTo>
                <a:lnTo>
                  <a:pt x="1342112" y="1342112"/>
                </a:lnTo>
                <a:lnTo>
                  <a:pt x="0" y="1342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6113718" y="2824523"/>
            <a:ext cx="1392744" cy="1392744"/>
          </a:xfrm>
          <a:custGeom>
            <a:avLst/>
            <a:gdLst/>
            <a:ahLst/>
            <a:cxnLst/>
            <a:rect r="r" b="b" t="t" l="l"/>
            <a:pathLst>
              <a:path h="1392744" w="1392744">
                <a:moveTo>
                  <a:pt x="0" y="0"/>
                </a:moveTo>
                <a:lnTo>
                  <a:pt x="1392743" y="0"/>
                </a:lnTo>
                <a:lnTo>
                  <a:pt x="1392743" y="1392744"/>
                </a:lnTo>
                <a:lnTo>
                  <a:pt x="0" y="1392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1681810" y="4683058"/>
            <a:ext cx="3680722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Azure Functions: 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Pago basado en uso, ideal para procesos automatizados.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746123" y="4683058"/>
            <a:ext cx="3680722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Azure OpenAI: 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Modelo de pago por solicitud, ajustable según la demanda.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681810" y="6614951"/>
            <a:ext cx="3680722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Azure Storage: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 Tarifas accesibles para almacenar informes y recomendaciones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746123" y="6888480"/>
            <a:ext cx="3680722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Beneficios: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Escalabilidad y eficiencia con costos controlados.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5404085" y="8037505"/>
            <a:ext cx="928850" cy="1857699"/>
            <a:chOff x="0" y="0"/>
            <a:chExt cx="1238466" cy="247693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5400000">
            <a:off x="5819437" y="464425"/>
            <a:ext cx="1857699" cy="928850"/>
            <a:chOff x="0" y="0"/>
            <a:chExt cx="2476932" cy="123846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false" flipV="false" rot="0">
            <a:off x="2004587" y="163759"/>
            <a:ext cx="14278826" cy="9959481"/>
          </a:xfrm>
          <a:custGeom>
            <a:avLst/>
            <a:gdLst/>
            <a:ahLst/>
            <a:cxnLst/>
            <a:rect r="r" b="b" t="t" l="l"/>
            <a:pathLst>
              <a:path h="9959481" w="14278826">
                <a:moveTo>
                  <a:pt x="0" y="0"/>
                </a:moveTo>
                <a:lnTo>
                  <a:pt x="14278826" y="0"/>
                </a:lnTo>
                <a:lnTo>
                  <a:pt x="14278826" y="9959482"/>
                </a:lnTo>
                <a:lnTo>
                  <a:pt x="0" y="995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769" y="-4125826"/>
            <a:ext cx="13560749" cy="14830672"/>
            <a:chOff x="0" y="0"/>
            <a:chExt cx="891155" cy="9746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1155" cy="974609"/>
            </a:xfrm>
            <a:custGeom>
              <a:avLst/>
              <a:gdLst/>
              <a:ahLst/>
              <a:cxnLst/>
              <a:rect r="r" b="b" t="t" l="l"/>
              <a:pathLst>
                <a:path h="974609" w="891155">
                  <a:moveTo>
                    <a:pt x="445578" y="0"/>
                  </a:moveTo>
                  <a:cubicBezTo>
                    <a:pt x="199492" y="0"/>
                    <a:pt x="0" y="218174"/>
                    <a:pt x="0" y="487305"/>
                  </a:cubicBezTo>
                  <a:cubicBezTo>
                    <a:pt x="0" y="756436"/>
                    <a:pt x="199492" y="974609"/>
                    <a:pt x="445578" y="974609"/>
                  </a:cubicBezTo>
                  <a:cubicBezTo>
                    <a:pt x="691663" y="974609"/>
                    <a:pt x="891155" y="756436"/>
                    <a:pt x="891155" y="487305"/>
                  </a:cubicBezTo>
                  <a:cubicBezTo>
                    <a:pt x="891155" y="218174"/>
                    <a:pt x="691663" y="0"/>
                    <a:pt x="445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3546" y="43745"/>
              <a:ext cx="724064" cy="839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74179" y="2452711"/>
            <a:ext cx="363624" cy="363624"/>
            <a:chOff x="0" y="0"/>
            <a:chExt cx="484832" cy="4848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AutoShape 12" id="12"/>
          <p:cNvSpPr/>
          <p:nvPr/>
        </p:nvSpPr>
        <p:spPr>
          <a:xfrm flipH="true">
            <a:off x="778038" y="4940163"/>
            <a:ext cx="8277954" cy="6371679"/>
          </a:xfrm>
          <a:prstGeom prst="line">
            <a:avLst/>
          </a:prstGeom>
          <a:ln cap="flat" w="19050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874179" y="4576539"/>
            <a:ext cx="363624" cy="363624"/>
            <a:chOff x="0" y="0"/>
            <a:chExt cx="484832" cy="48483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8874179" y="6346267"/>
            <a:ext cx="363624" cy="363624"/>
            <a:chOff x="0" y="0"/>
            <a:chExt cx="484832" cy="48483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27" id="27"/>
          <p:cNvSpPr txBox="true"/>
          <p:nvPr/>
        </p:nvSpPr>
        <p:spPr>
          <a:xfrm rot="0">
            <a:off x="9875978" y="4875304"/>
            <a:ext cx="4857535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Diseñada para mejorar la accesibilidad y optimización de sitios web de manera sencilla y eficiente.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81689" y="4352517"/>
            <a:ext cx="485182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Extensión de navegador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81689" y="2894670"/>
            <a:ext cx="4721760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Soporte para generar informes en varios idiomas.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81689" y="2376511"/>
            <a:ext cx="5340476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Ampliación de idiomas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81689" y="6851310"/>
            <a:ext cx="4721760" cy="156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Posibilidad de generar informes de accesibilidad personalizados para diferentes audiencias (por ejemplo, desarrolladores, diseñadores, gerentes de proyecto)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81689" y="6333151"/>
            <a:ext cx="6045433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Reportes Personalizados</a:t>
            </a:r>
          </a:p>
        </p:txBody>
      </p:sp>
      <p:sp>
        <p:nvSpPr>
          <p:cNvPr name="AutoShape 33" id="33"/>
          <p:cNvSpPr/>
          <p:nvPr/>
        </p:nvSpPr>
        <p:spPr>
          <a:xfrm flipH="true">
            <a:off x="778038" y="6709891"/>
            <a:ext cx="8277954" cy="4601951"/>
          </a:xfrm>
          <a:prstGeom prst="line">
            <a:avLst/>
          </a:prstGeom>
          <a:ln cap="flat" w="19050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>
            <a:off x="778038" y="2816335"/>
            <a:ext cx="8277954" cy="8495507"/>
          </a:xfrm>
          <a:prstGeom prst="line">
            <a:avLst/>
          </a:prstGeom>
          <a:ln cap="flat" w="19050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1859968" y="4260713"/>
            <a:ext cx="3081962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Mejoras Futuras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59968" y="3741511"/>
            <a:ext cx="4831275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The Future</a:t>
            </a:r>
          </a:p>
        </p:txBody>
      </p:sp>
      <p:grpSp>
        <p:nvGrpSpPr>
          <p:cNvPr name="Group 37" id="37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47" id="47"/>
          <p:cNvGrpSpPr/>
          <p:nvPr/>
        </p:nvGrpSpPr>
        <p:grpSpPr>
          <a:xfrm rot="5400000">
            <a:off x="15736621" y="860230"/>
            <a:ext cx="1857699" cy="1857699"/>
            <a:chOff x="0" y="0"/>
            <a:chExt cx="2476932" cy="2476932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57" id="57"/>
          <p:cNvGrpSpPr/>
          <p:nvPr/>
        </p:nvGrpSpPr>
        <p:grpSpPr>
          <a:xfrm rot="0">
            <a:off x="15927121" y="7025820"/>
            <a:ext cx="2348114" cy="3522171"/>
            <a:chOff x="0" y="0"/>
            <a:chExt cx="3130819" cy="4696228"/>
          </a:xfrm>
        </p:grpSpPr>
        <p:grpSp>
          <p:nvGrpSpPr>
            <p:cNvPr name="Group 58" id="58"/>
            <p:cNvGrpSpPr/>
            <p:nvPr/>
          </p:nvGrpSpPr>
          <p:grpSpPr>
            <a:xfrm rot="5400000">
              <a:off x="0" y="0"/>
              <a:ext cx="1565409" cy="1565409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5400000">
              <a:off x="1565409" y="1565409"/>
              <a:ext cx="1565409" cy="1565409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5400000">
              <a:off x="0" y="3130819"/>
              <a:ext cx="1565409" cy="1565409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67" id="67"/>
          <p:cNvGrpSpPr/>
          <p:nvPr/>
        </p:nvGrpSpPr>
        <p:grpSpPr>
          <a:xfrm rot="5400000">
            <a:off x="4352632" y="1202051"/>
            <a:ext cx="1174057" cy="1174057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5400000">
            <a:off x="2102907" y="7255244"/>
            <a:ext cx="1174057" cy="1174057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5400000">
            <a:off x="5517186" y="1202051"/>
            <a:ext cx="1174057" cy="1174057"/>
            <a:chOff x="0" y="0"/>
            <a:chExt cx="812800" cy="8128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5400000">
            <a:off x="928850" y="7255244"/>
            <a:ext cx="1174057" cy="1174057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65439" y="4207911"/>
            <a:ext cx="775712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 strike="noStrike" u="non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5400000">
            <a:off x="11411802" y="2066203"/>
            <a:ext cx="2977181" cy="2977181"/>
            <a:chOff x="0" y="0"/>
            <a:chExt cx="3969575" cy="396957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5400000">
            <a:off x="5525495" y="1967693"/>
            <a:ext cx="1488591" cy="148859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4036904" y="6940710"/>
            <a:ext cx="1488591" cy="148859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4036904" y="3456284"/>
            <a:ext cx="1488591" cy="148859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5400000">
            <a:off x="11089327" y="7417953"/>
            <a:ext cx="1488591" cy="148859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5400000">
            <a:off x="2548314" y="6940710"/>
            <a:ext cx="1488591" cy="148859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5400000">
            <a:off x="152400" y="8581701"/>
            <a:ext cx="1857699" cy="1857699"/>
            <a:chOff x="0" y="0"/>
            <a:chExt cx="2476932" cy="2476932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Freeform 48" id="48"/>
          <p:cNvSpPr/>
          <p:nvPr/>
        </p:nvSpPr>
        <p:spPr>
          <a:xfrm flipH="false" flipV="false" rot="0">
            <a:off x="1216248" y="9416341"/>
            <a:ext cx="2750654" cy="642965"/>
          </a:xfrm>
          <a:custGeom>
            <a:avLst/>
            <a:gdLst/>
            <a:ahLst/>
            <a:cxnLst/>
            <a:rect r="r" b="b" t="t" l="l"/>
            <a:pathLst>
              <a:path h="642965" w="2750654">
                <a:moveTo>
                  <a:pt x="0" y="0"/>
                </a:moveTo>
                <a:lnTo>
                  <a:pt x="2750653" y="0"/>
                </a:lnTo>
                <a:lnTo>
                  <a:pt x="2750653" y="642965"/>
                </a:lnTo>
                <a:lnTo>
                  <a:pt x="0" y="64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4391030" y="9416341"/>
            <a:ext cx="4096263" cy="644280"/>
          </a:xfrm>
          <a:custGeom>
            <a:avLst/>
            <a:gdLst/>
            <a:ahLst/>
            <a:cxnLst/>
            <a:rect r="r" b="b" t="t" l="l"/>
            <a:pathLst>
              <a:path h="644280" w="4096263">
                <a:moveTo>
                  <a:pt x="0" y="0"/>
                </a:moveTo>
                <a:lnTo>
                  <a:pt x="4096263" y="0"/>
                </a:lnTo>
                <a:lnTo>
                  <a:pt x="4096263" y="644279"/>
                </a:lnTo>
                <a:lnTo>
                  <a:pt x="0" y="64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6042645" y="7652851"/>
            <a:ext cx="1386977" cy="1705299"/>
          </a:xfrm>
          <a:custGeom>
            <a:avLst/>
            <a:gdLst/>
            <a:ahLst/>
            <a:cxnLst/>
            <a:rect r="r" b="b" t="t" l="l"/>
            <a:pathLst>
              <a:path h="1705299" w="1386977">
                <a:moveTo>
                  <a:pt x="0" y="0"/>
                </a:moveTo>
                <a:lnTo>
                  <a:pt x="1386977" y="0"/>
                </a:lnTo>
                <a:lnTo>
                  <a:pt x="1386977" y="1705299"/>
                </a:lnTo>
                <a:lnTo>
                  <a:pt x="0" y="1705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6454378" y="5018640"/>
            <a:ext cx="5379244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spc="18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HACKERS</a:t>
            </a:r>
          </a:p>
          <a:p>
            <a:pPr algn="ctr">
              <a:lnSpc>
                <a:spcPts val="2520"/>
              </a:lnSpc>
            </a:pPr>
            <a:r>
              <a:rPr lang="en-US" b="true" sz="1800" spc="18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Adalid Chávez Torreblanca</a:t>
            </a:r>
          </a:p>
          <a:p>
            <a:pPr algn="ctr">
              <a:lnSpc>
                <a:spcPts val="2520"/>
              </a:lnSpc>
            </a:pPr>
            <a:r>
              <a:rPr lang="en-US" b="true" sz="1800" spc="18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Jessy Quinto Torres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258194" y="3908826"/>
            <a:ext cx="3771613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Puentes Accesibles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DAGZ305D5Zc</dc:identifier>
  <dcterms:modified xsi:type="dcterms:W3CDTF">2011-08-01T06:04:30Z</dcterms:modified>
  <cp:revision>1</cp:revision>
  <dc:title>Black and Gray IT Consulting Pitch Deck Presentation</dc:title>
</cp:coreProperties>
</file>